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316" r:id="rId2"/>
    <p:sldId id="256" r:id="rId3"/>
    <p:sldId id="257" r:id="rId4"/>
    <p:sldId id="300" r:id="rId5"/>
    <p:sldId id="298" r:id="rId6"/>
    <p:sldId id="301" r:id="rId7"/>
    <p:sldId id="306" r:id="rId8"/>
    <p:sldId id="290" r:id="rId9"/>
    <p:sldId id="275" r:id="rId10"/>
    <p:sldId id="276" r:id="rId11"/>
    <p:sldId id="265" r:id="rId12"/>
    <p:sldId id="311" r:id="rId13"/>
    <p:sldId id="302" r:id="rId14"/>
    <p:sldId id="312" r:id="rId15"/>
    <p:sldId id="308" r:id="rId16"/>
    <p:sldId id="305" r:id="rId17"/>
    <p:sldId id="307" r:id="rId18"/>
    <p:sldId id="263" r:id="rId19"/>
    <p:sldId id="317" r:id="rId20"/>
    <p:sldId id="318" r:id="rId21"/>
    <p:sldId id="319" r:id="rId22"/>
    <p:sldId id="292" r:id="rId23"/>
    <p:sldId id="313" r:id="rId24"/>
    <p:sldId id="293" r:id="rId25"/>
    <p:sldId id="294" r:id="rId26"/>
    <p:sldId id="282" r:id="rId27"/>
    <p:sldId id="314" r:id="rId28"/>
    <p:sldId id="295" r:id="rId29"/>
    <p:sldId id="304" r:id="rId30"/>
    <p:sldId id="287" r:id="rId31"/>
    <p:sldId id="288" r:id="rId32"/>
    <p:sldId id="296" r:id="rId33"/>
    <p:sldId id="297" r:id="rId34"/>
    <p:sldId id="30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102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AAF7AD-3104-4FFE-90FE-99789EEC3186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1EB343-8CCC-4C21-A80B-729ED2FE3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95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EB343-8CCC-4C21-A80B-729ED2FE35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429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4CFC9-B462-49B3-92C6-8A9C6E8C7410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CAB6D-324C-4455-957C-1F7442550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52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4CFC9-B462-49B3-92C6-8A9C6E8C7410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CAB6D-324C-4455-957C-1F7442550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219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4CFC9-B462-49B3-92C6-8A9C6E8C7410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CAB6D-324C-4455-957C-1F7442550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01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4CFC9-B462-49B3-92C6-8A9C6E8C7410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CAB6D-324C-4455-957C-1F7442550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987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4CFC9-B462-49B3-92C6-8A9C6E8C7410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CAB6D-324C-4455-957C-1F7442550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49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4CFC9-B462-49B3-92C6-8A9C6E8C7410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CAB6D-324C-4455-957C-1F7442550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891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4CFC9-B462-49B3-92C6-8A9C6E8C7410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CAB6D-324C-4455-957C-1F7442550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19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4CFC9-B462-49B3-92C6-8A9C6E8C7410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CAB6D-324C-4455-957C-1F7442550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162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4CFC9-B462-49B3-92C6-8A9C6E8C7410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CAB6D-324C-4455-957C-1F7442550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74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4CFC9-B462-49B3-92C6-8A9C6E8C7410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CAB6D-324C-4455-957C-1F7442550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223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4CFC9-B462-49B3-92C6-8A9C6E8C7410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CAB6D-324C-4455-957C-1F7442550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26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4CFC9-B462-49B3-92C6-8A9C6E8C7410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CAB6D-324C-4455-957C-1F7442550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37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Bootcamp-Troy/SparksInHDInsight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ttp://ncmedia.azureedge.net/ncmedia/2014/10/MSFT_logo_rgb_C-Gray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2" t="25440" r="8771" b="24684"/>
          <a:stretch/>
        </p:blipFill>
        <p:spPr bwMode="auto">
          <a:xfrm>
            <a:off x="1190846" y="807148"/>
            <a:ext cx="4856939" cy="10917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GDH-Government-Logo_3-Color-RGB-hi-re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86" b="22917"/>
          <a:stretch/>
        </p:blipFill>
        <p:spPr bwMode="auto">
          <a:xfrm>
            <a:off x="8498515" y="3135678"/>
            <a:ext cx="3246319" cy="134261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6" name="Picture 2" descr="nsg_logo_primary_colo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33"/>
          <a:stretch>
            <a:fillRect/>
          </a:stretch>
        </p:blipFill>
        <p:spPr bwMode="auto">
          <a:xfrm>
            <a:off x="8340689" y="4988470"/>
            <a:ext cx="3348948" cy="1339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87" y="3806984"/>
            <a:ext cx="3464972" cy="1157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lfa Insurance Logo (RGB-12)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055" y="3561777"/>
            <a:ext cx="2077209" cy="2394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s://www.teklinks.com/images/logo.png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374" y="2578349"/>
            <a:ext cx="4795519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https://global.azurebootcamp.net/wp-content/uploads/2014/11/logo-2018-762x677-2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7837" y="206477"/>
            <a:ext cx="1663632" cy="147878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230906" y="4758924"/>
            <a:ext cx="5253682" cy="1798669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Down">
              <a:avLst/>
            </a:prstTxWarp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Sponsors for Azure </a:t>
            </a:r>
            <a:r>
              <a:rPr lang="en-US" sz="4000" b="0" cap="none" spc="0" dirty="0" err="1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Bootcamp</a:t>
            </a:r>
            <a:endParaRPr lang="en-US" sz="40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51246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cluster architecture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0837" y="1825625"/>
            <a:ext cx="4556326" cy="4351338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14601" y="2519916"/>
            <a:ext cx="6420509" cy="299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5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34546" y="1943191"/>
            <a:ext cx="4866394" cy="435133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RDD?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268267" y="2127436"/>
            <a:ext cx="6746731" cy="1674575"/>
            <a:chOff x="5202492" y="4306298"/>
            <a:chExt cx="6746731" cy="1674575"/>
          </a:xfrm>
        </p:grpSpPr>
        <p:pic>
          <p:nvPicPr>
            <p:cNvPr id="8" name="Content Placeholder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2492" y="4314102"/>
              <a:ext cx="2235918" cy="1658568"/>
            </a:xfrm>
            <a:prstGeom prst="rect">
              <a:avLst/>
            </a:prstGeom>
          </p:spPr>
        </p:pic>
        <p:pic>
          <p:nvPicPr>
            <p:cNvPr id="9" name="Content Placeholder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29749" y="4310490"/>
              <a:ext cx="2253240" cy="167038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82989" y="4306298"/>
              <a:ext cx="2266234" cy="1674575"/>
            </a:xfrm>
            <a:prstGeom prst="rect">
              <a:avLst/>
            </a:prstGeom>
          </p:spPr>
        </p:pic>
      </p:grpSp>
      <p:pic>
        <p:nvPicPr>
          <p:cNvPr id="11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10027980" y="3885538"/>
            <a:ext cx="1987018" cy="11938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8267" y="3885538"/>
            <a:ext cx="2839405" cy="2869611"/>
          </a:xfrm>
          <a:prstGeom prst="rect">
            <a:avLst/>
          </a:prstGeom>
        </p:spPr>
      </p:pic>
      <p:pic>
        <p:nvPicPr>
          <p:cNvPr id="13" name="Content Placeholder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9972" y="5214961"/>
            <a:ext cx="2968256" cy="154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4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 Operations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85875" y="1929606"/>
            <a:ext cx="4286250" cy="414337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46527"/>
            <a:ext cx="5181600" cy="430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145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 </a:t>
            </a:r>
            <a:r>
              <a:rPr lang="en-US" dirty="0" smtClean="0"/>
              <a:t>Transformations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7866" y="1825625"/>
            <a:ext cx="84362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7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 </a:t>
            </a:r>
            <a:r>
              <a:rPr lang="en-US" dirty="0" smtClean="0"/>
              <a:t>Actions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2810" y="1825625"/>
            <a:ext cx="83063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996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Working with RDDs in Python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4425" y="1858169"/>
            <a:ext cx="99631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4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Ambari</a:t>
            </a:r>
            <a:r>
              <a:rPr lang="en-US" dirty="0"/>
              <a:t> Dashboard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712589"/>
            <a:ext cx="5181600" cy="257741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229807"/>
            <a:ext cx="5181600" cy="3542974"/>
          </a:xfrm>
          <a:prstGeom prst="rect">
            <a:avLst/>
          </a:prstGeom>
          <a:ln w="63500">
            <a:solidFill>
              <a:srgbClr val="DC3C00"/>
            </a:solidFill>
          </a:ln>
        </p:spPr>
      </p:pic>
    </p:spTree>
    <p:extLst>
      <p:ext uri="{BB962C8B-B14F-4D97-AF65-F5344CB8AC3E}">
        <p14:creationId xmlns:p14="http://schemas.microsoft.com/office/powerpoint/2010/main" val="2825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HDInsight Spark: </a:t>
            </a:r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95374"/>
            <a:ext cx="5181600" cy="4011840"/>
          </a:xfrm>
          <a:prstGeom prst="rect">
            <a:avLst/>
          </a:prstGeom>
          <a:ln w="63500">
            <a:solidFill>
              <a:srgbClr val="DC3C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66" y="1995374"/>
            <a:ext cx="388620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1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DataFrames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1" y="2042471"/>
            <a:ext cx="4329223" cy="2783416"/>
          </a:xfrm>
          <a:prstGeom prst="rect">
            <a:avLst/>
          </a:prstGeom>
        </p:spPr>
      </p:pic>
      <p:pic>
        <p:nvPicPr>
          <p:cNvPr id="8" name="Content Placeholder 7" descr="https://cdn-images-1.medium.com/max/800/1*t9Cnql3208oRs-ZchANtTg.png"/>
          <p:cNvPicPr>
            <a:picLocks noGrp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587" y="4975653"/>
            <a:ext cx="3365204" cy="1710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s://cdn-images-1.medium.com/max/800/1*OY41hGbe4IB9-hHLRPuCHQ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353" y="863614"/>
            <a:ext cx="5715000" cy="1557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https://cdn-images-1.medium.com/max/800/1*0qVfl4CXFsuKfTs1hH7sHQ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966" y="2676058"/>
            <a:ext cx="4114800" cy="1574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s://cdn-images-1.medium.com/max/800/1*81ZOMxCci-tM2b-HNUX6Ww.pn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601" y="4380614"/>
            <a:ext cx="3248165" cy="2305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043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abstraction: </a:t>
            </a:r>
            <a:r>
              <a:rPr lang="en-US" dirty="0" err="1"/>
              <a:t>DataFrames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9957" y="1825625"/>
            <a:ext cx="985208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252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Predictive Analytics with Spark in Azure HDInsight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Ingyu Lee</a:t>
            </a:r>
          </a:p>
          <a:p>
            <a:r>
              <a:rPr lang="en-US" dirty="0" smtClean="0"/>
              <a:t>Troy University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48890" y="5764250"/>
            <a:ext cx="5876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github.com/Azure-Bootcamp-Troy/SparksInHDInsight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4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DataFrame</a:t>
            </a:r>
            <a:r>
              <a:rPr lang="en-US" dirty="0" smtClean="0"/>
              <a:t> Operations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01044"/>
            <a:ext cx="105156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11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 and Queries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8860" y="1825625"/>
            <a:ext cx="1001428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3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Spark SQL?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459372"/>
            <a:ext cx="5804986" cy="2931334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95586" y="2459372"/>
            <a:ext cx="4491722" cy="293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51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SQL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2732" y="1825625"/>
            <a:ext cx="88865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876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SQL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181600" cy="2513706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8200" y="4307783"/>
            <a:ext cx="5181600" cy="22934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1675" y="1142446"/>
            <a:ext cx="4820951" cy="29204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0922" y="4096347"/>
            <a:ext cx="5542455" cy="250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6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SQL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576639"/>
            <a:ext cx="5181600" cy="1765868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920957"/>
            <a:ext cx="5181600" cy="2885845"/>
          </a:xfrm>
          <a:prstGeom prst="rect">
            <a:avLst/>
          </a:prstGeom>
        </p:spPr>
      </p:pic>
      <p:pic>
        <p:nvPicPr>
          <p:cNvPr id="7" name="Content Placeholder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439531"/>
            <a:ext cx="5181600" cy="3164977"/>
          </a:xfrm>
          <a:prstGeom prst="rect">
            <a:avLst/>
          </a:prstGeom>
        </p:spPr>
      </p:pic>
      <p:pic>
        <p:nvPicPr>
          <p:cNvPr id="8" name="Content Placeholder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921030"/>
            <a:ext cx="5181600" cy="25634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96000" y="6488668"/>
            <a:ext cx="3542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Demo: Using </a:t>
            </a:r>
            <a:r>
              <a:rPr lang="en-US" dirty="0" smtClean="0">
                <a:solidFill>
                  <a:srgbClr val="FF0000"/>
                </a:solidFill>
              </a:rPr>
              <a:t>Spark SQL </a:t>
            </a:r>
            <a:r>
              <a:rPr lang="en-US" dirty="0" err="1" smtClean="0">
                <a:solidFill>
                  <a:srgbClr val="FF0000"/>
                </a:solidFill>
              </a:rPr>
              <a:t>DataFrames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03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606040"/>
            <a:ext cx="5181600" cy="2790507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470737"/>
            <a:ext cx="5181600" cy="306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Machine Learning work?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12381" y="2104123"/>
            <a:ext cx="5181600" cy="2539699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52953" y="2104123"/>
            <a:ext cx="5181600" cy="21875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381" y="4844606"/>
            <a:ext cx="4444410" cy="15311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1618" y="4444582"/>
            <a:ext cx="5284270" cy="193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45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MLlib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66103"/>
            <a:ext cx="5181600" cy="2870382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199" y="2566103"/>
            <a:ext cx="5790599" cy="287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0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to.. Machine Learning in Apache Spark?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6350" y="1991519"/>
            <a:ext cx="963930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88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What is HDInsight?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What is Spark?</a:t>
            </a: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What is RDD?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What is </a:t>
            </a:r>
            <a:r>
              <a:rPr lang="en-US" dirty="0" err="1" smtClean="0"/>
              <a:t>DataFrames</a:t>
            </a:r>
            <a:r>
              <a:rPr lang="en-US" dirty="0"/>
              <a:t>?</a:t>
            </a: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What is Spark SQL?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What is </a:t>
            </a:r>
            <a:r>
              <a:rPr lang="en-US" dirty="0" err="1" smtClean="0"/>
              <a:t>MLLib</a:t>
            </a:r>
            <a:r>
              <a:rPr lang="en-US" dirty="0" smtClean="0"/>
              <a:t>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References</a:t>
            </a:r>
          </a:p>
          <a:p>
            <a:pPr lvl="1">
              <a:lnSpc>
                <a:spcPct val="110000"/>
              </a:lnSpc>
            </a:pPr>
            <a:r>
              <a:rPr lang="en-US" b="1" dirty="0" smtClean="0"/>
              <a:t>Microsoft DAT202.3x</a:t>
            </a:r>
            <a:r>
              <a:rPr lang="en-US" dirty="0" smtClean="0"/>
              <a:t>: Spark in Azure HDInsight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Microsoft DAT202.2x: </a:t>
            </a:r>
            <a:r>
              <a:rPr lang="en-US" dirty="0" smtClean="0"/>
              <a:t>Real-Time Analytics with Hadoop </a:t>
            </a:r>
            <a:r>
              <a:rPr lang="en-US" dirty="0" smtClean="0"/>
              <a:t>in Azure HDInsight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Microsoft DAT202.1x: Big Data with Hadoop in Azure HDInsight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Microsoft Virtual Academy: Spark on HDInsight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UCB Sparks: </a:t>
            </a:r>
            <a:r>
              <a:rPr lang="en-US" dirty="0" smtClean="0"/>
              <a:t>CS100, CS105, CS110</a:t>
            </a:r>
            <a:r>
              <a:rPr lang="en-US" dirty="0" smtClean="0"/>
              <a:t>, </a:t>
            </a:r>
            <a:r>
              <a:rPr lang="en-US" dirty="0" smtClean="0"/>
              <a:t>CS120, CS190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UCSD Big Data Series (</a:t>
            </a:r>
            <a:r>
              <a:rPr lang="en-US" dirty="0"/>
              <a:t>C</a:t>
            </a:r>
            <a:r>
              <a:rPr lang="en-US" dirty="0" smtClean="0"/>
              <a:t>oursera)</a:t>
            </a:r>
          </a:p>
          <a:p>
            <a:pPr lvl="1">
              <a:lnSpc>
                <a:spcPct val="110000"/>
              </a:lnSpc>
            </a:pPr>
            <a:r>
              <a:rPr lang="en-US" dirty="0" err="1" smtClean="0"/>
              <a:t>Yandex</a:t>
            </a:r>
            <a:r>
              <a:rPr lang="en-US" dirty="0" smtClean="0"/>
              <a:t>: Big Data Series (Coursera)</a:t>
            </a:r>
          </a:p>
        </p:txBody>
      </p:sp>
    </p:spTree>
    <p:extLst>
      <p:ext uri="{BB962C8B-B14F-4D97-AF65-F5344CB8AC3E}">
        <p14:creationId xmlns:p14="http://schemas.microsoft.com/office/powerpoint/2010/main" val="28920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MLlib</a:t>
            </a:r>
            <a:r>
              <a:rPr lang="en-US" dirty="0" smtClean="0"/>
              <a:t> Terminology</a:t>
            </a:r>
            <a:endParaRPr lang="en-US" dirty="0"/>
          </a:p>
        </p:txBody>
      </p:sp>
      <p:pic>
        <p:nvPicPr>
          <p:cNvPr id="9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91102"/>
            <a:ext cx="5181600" cy="2540438"/>
          </a:xfrm>
          <a:prstGeom prst="rect">
            <a:avLst/>
          </a:prstGeom>
        </p:spPr>
      </p:pic>
      <p:pic>
        <p:nvPicPr>
          <p:cNvPr id="10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69912" y="1690688"/>
            <a:ext cx="5181600" cy="26490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631954"/>
            <a:ext cx="4828953" cy="21424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2948" y="4631954"/>
            <a:ext cx="4583033" cy="205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4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MLlib</a:t>
            </a:r>
            <a:r>
              <a:rPr lang="en-US" dirty="0" smtClean="0"/>
              <a:t> </a:t>
            </a:r>
            <a:r>
              <a:rPr lang="en-US" dirty="0"/>
              <a:t>Terminology</a:t>
            </a:r>
          </a:p>
        </p:txBody>
      </p:sp>
      <p:pic>
        <p:nvPicPr>
          <p:cNvPr id="9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35857"/>
            <a:ext cx="5181600" cy="3530874"/>
          </a:xfrm>
          <a:prstGeom prst="rect">
            <a:avLst/>
          </a:prstGeom>
        </p:spPr>
      </p:pic>
      <p:pic>
        <p:nvPicPr>
          <p:cNvPr id="10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59101"/>
            <a:ext cx="5181600" cy="368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0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MLlib</a:t>
            </a:r>
            <a:r>
              <a:rPr lang="en-US" dirty="0" smtClean="0"/>
              <a:t> Examples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82116"/>
            <a:ext cx="5181600" cy="283835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199" y="2582116"/>
            <a:ext cx="5505949" cy="283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8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MLlib</a:t>
            </a:r>
            <a:r>
              <a:rPr lang="en-US" dirty="0"/>
              <a:t> Examples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17082" y="2378127"/>
            <a:ext cx="5702202" cy="3331394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95484" y="2378127"/>
            <a:ext cx="5181600" cy="333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4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what?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84814" y="2035340"/>
            <a:ext cx="4726889" cy="2248637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546671" y="2050959"/>
            <a:ext cx="4711436" cy="1420477"/>
            <a:chOff x="6498265" y="1817317"/>
            <a:chExt cx="4711436" cy="142047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8265" y="1817317"/>
              <a:ext cx="1561827" cy="136861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60092" y="1817317"/>
              <a:ext cx="1563809" cy="139430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27680" y="1817317"/>
              <a:ext cx="1582021" cy="1420477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9555" y="5328463"/>
            <a:ext cx="7027017" cy="13062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7076" y="3934158"/>
            <a:ext cx="5738037" cy="10673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421" y="4438350"/>
            <a:ext cx="4144380" cy="208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68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HDInsight – What is it?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6930" y="1825625"/>
            <a:ext cx="9358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1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6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542260" y="412103"/>
            <a:ext cx="10909005" cy="6176369"/>
          </a:xfrm>
          <a:prstGeom prst="rect">
            <a:avLst/>
          </a:prstGeom>
        </p:spPr>
      </p:pic>
      <p:pic>
        <p:nvPicPr>
          <p:cNvPr id="9" name="Content Placeholder 3"/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7178793" y="2256177"/>
            <a:ext cx="4674176" cy="233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1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76212"/>
            <a:ext cx="11410950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97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Creating </a:t>
            </a:r>
            <a:r>
              <a:rPr lang="en-US" dirty="0"/>
              <a:t>an HDInsight Spark cluster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9275" y="2005806"/>
            <a:ext cx="8553450" cy="3990975"/>
          </a:xfrm>
          <a:prstGeom prst="rect">
            <a:avLst/>
          </a:prstGeom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14319"/>
            <a:ext cx="3751217" cy="234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5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vs. Spark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09144" y="1747440"/>
            <a:ext cx="4453270" cy="2494120"/>
          </a:xfrm>
          <a:prstGeom prst="rect">
            <a:avLst/>
          </a:prstGeom>
        </p:spPr>
      </p:pic>
      <p:pic>
        <p:nvPicPr>
          <p:cNvPr id="6" name="Content Placeholder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014" y="4187036"/>
            <a:ext cx="5181600" cy="2546216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838200" y="4228031"/>
            <a:ext cx="4724400" cy="2629969"/>
          </a:xfrm>
          <a:prstGeom prst="rect">
            <a:avLst/>
          </a:prstGeom>
        </p:spPr>
      </p:pic>
      <p:pic>
        <p:nvPicPr>
          <p:cNvPr id="8" name="Content Placeholder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207" y="1747440"/>
            <a:ext cx="4382386" cy="24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2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sparks is faster?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75103"/>
            <a:ext cx="5181600" cy="2852382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92727" y="1232392"/>
            <a:ext cx="5181600" cy="2768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4276766"/>
            <a:ext cx="5822655" cy="249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2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2310</TotalTime>
  <Words>221</Words>
  <Application>Microsoft Office PowerPoint</Application>
  <PresentationFormat>Widescreen</PresentationFormat>
  <Paragraphs>51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PowerPoint Presentation</vt:lpstr>
      <vt:lpstr>Predictive Analytics with Spark in Azure HDInsight</vt:lpstr>
      <vt:lpstr>Content</vt:lpstr>
      <vt:lpstr>HDInsight – What is it?</vt:lpstr>
      <vt:lpstr>PowerPoint Presentation</vt:lpstr>
      <vt:lpstr>PowerPoint Presentation</vt:lpstr>
      <vt:lpstr>Demo: Creating an HDInsight Spark cluster</vt:lpstr>
      <vt:lpstr>Hadoop vs. Spark</vt:lpstr>
      <vt:lpstr>Why sparks is faster?</vt:lpstr>
      <vt:lpstr>Spark cluster architecture</vt:lpstr>
      <vt:lpstr>What is RDD?</vt:lpstr>
      <vt:lpstr>RDD Operations</vt:lpstr>
      <vt:lpstr>RDD Transformations</vt:lpstr>
      <vt:lpstr>RDD Actions</vt:lpstr>
      <vt:lpstr>Demo: Working with RDDs in Python</vt:lpstr>
      <vt:lpstr>Ambari Dashboard</vt:lpstr>
      <vt:lpstr>HDInsight Spark: Jupyter notebooks</vt:lpstr>
      <vt:lpstr>What is DataFrames?</vt:lpstr>
      <vt:lpstr>Core abstraction: DataFrames</vt:lpstr>
      <vt:lpstr>DataFrame Operations</vt:lpstr>
      <vt:lpstr>Tables and Queries</vt:lpstr>
      <vt:lpstr>What is Spark SQL?</vt:lpstr>
      <vt:lpstr>Spark SQL</vt:lpstr>
      <vt:lpstr>Spark SQL</vt:lpstr>
      <vt:lpstr>Spark SQL</vt:lpstr>
      <vt:lpstr>What is Machine Learning?</vt:lpstr>
      <vt:lpstr>How does Machine Learning work?</vt:lpstr>
      <vt:lpstr>What is MLlib?</vt:lpstr>
      <vt:lpstr>How to.. Machine Learning in Apache Spark?</vt:lpstr>
      <vt:lpstr>MLlib Terminology</vt:lpstr>
      <vt:lpstr>MLlib Terminology</vt:lpstr>
      <vt:lpstr>MLlib Examples</vt:lpstr>
      <vt:lpstr>MLlib Examples</vt:lpstr>
      <vt:lpstr>Now what?</vt:lpstr>
    </vt:vector>
  </TitlesOfParts>
  <Company>Sorrell College of Business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 Analytics with Spark in Azure HDInsight</dc:title>
  <dc:creator>Ingyu Lee</dc:creator>
  <cp:lastModifiedBy>Ingyu Lee</cp:lastModifiedBy>
  <cp:revision>158</cp:revision>
  <dcterms:created xsi:type="dcterms:W3CDTF">2018-04-12T19:12:59Z</dcterms:created>
  <dcterms:modified xsi:type="dcterms:W3CDTF">2018-04-20T22:24:03Z</dcterms:modified>
</cp:coreProperties>
</file>